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45E-2FDC-49FE-A9BB-733167911CB3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F14E-6863-4BD6-A7A0-0D9371451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45E-2FDC-49FE-A9BB-733167911CB3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F14E-6863-4BD6-A7A0-0D9371451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45E-2FDC-49FE-A9BB-733167911CB3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F14E-6863-4BD6-A7A0-0D9371451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45E-2FDC-49FE-A9BB-733167911CB3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F14E-6863-4BD6-A7A0-0D9371451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45E-2FDC-49FE-A9BB-733167911CB3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F14E-6863-4BD6-A7A0-0D9371451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45E-2FDC-49FE-A9BB-733167911CB3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F14E-6863-4BD6-A7A0-0D9371451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45E-2FDC-49FE-A9BB-733167911CB3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F14E-6863-4BD6-A7A0-0D9371451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45E-2FDC-49FE-A9BB-733167911CB3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F14E-6863-4BD6-A7A0-0D9371451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45E-2FDC-49FE-A9BB-733167911CB3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F14E-6863-4BD6-A7A0-0D9371451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45E-2FDC-49FE-A9BB-733167911CB3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F14E-6863-4BD6-A7A0-0D9371451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45E-2FDC-49FE-A9BB-733167911CB3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F14E-6863-4BD6-A7A0-0D9371451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9B45E-2FDC-49FE-A9BB-733167911CB3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9F14E-6863-4BD6-A7A0-0D9371451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produce+scale&amp;source=images&amp;cd=&amp;cad=rja&amp;docid=RrmQOI4w2dCAYM&amp;tbnid=_xEf5OWqpGOgPM:&amp;ved=0CAUQjRw&amp;url=http%3A%2F%2Fwww.affordablescales.com%2Fchatillon%2F4200-lb-ntep%2F4230dd-t-as.asp&amp;ei=l1ftUbyQGumCygHL7oDIAQ&amp;bvm=bv.49478099,d.aWc&amp;psig=AFQjCNE5WPiLfrhFiY5SguHOzYuZqQW2Vg&amp;ust=1374595324172352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google.com/url?sa=i&amp;rct=j&amp;q=cell%20phone&amp;source=images&amp;cd=&amp;cad=rja&amp;docid=4pRfEZU16J3BLM&amp;tbnid=v3gfPXoCTkKVBM:&amp;ved=0CAUQjRw&amp;url=http%3A%2F%2Fwww.prlog.org%2F10718004-the-cellular-phone-disadvantages.html&amp;ei=N1btUb2rO-X8yQGEsYHwBw&amp;bvm=bv.49478099,d.aWc&amp;psig=AFQjCNG3-NdYQ_7Bmw3l5V9Mmxo1xqI6mw&amp;ust=1374594990676311" TargetMode="External"/><Relationship Id="rId2" Type="http://schemas.openxmlformats.org/officeDocument/2006/relationships/hyperlink" Target="http://www.google.com/url?sa=i&amp;rct=j&amp;q=store+hours&amp;source=images&amp;cd=&amp;cad=rja&amp;docid=leXbsMx0265YjM&amp;tbnid=yIDddYEMz3ZajM:&amp;ved=0CAUQjRw&amp;url=http%3A%2F%2Ffrenchpolitique.blogspot.com%2F2007_08_26_archive.html&amp;ei=ElXtUY-7A-aHygG4yYC4CQ&amp;bvm=bv.49478099,d.aWc&amp;psig=AFQjCNF8-1QKxLwiQMfHz9y4LN5azbngJA&amp;ust=137459469527552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appointment+card&amp;source=images&amp;cd=&amp;cad=rja&amp;docid=md896ssYI0NNbM&amp;tbnid=bE5eYlNCYWkBBM:&amp;ved=0CAUQjRw&amp;url=http%3A%2F%2Flabels-usa.com%2Fappointment-cards-with-removable-sticker.htm&amp;ei=g1btUa_ELLC4yAGr0IDoDQ&amp;bvm=bv.49478099,d.aWc&amp;psig=AFQjCNHixNRvYHy5iZHbYKupuLrPGk8NdA&amp;ust=1374595041674180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gif"/><Relationship Id="rId15" Type="http://schemas.openxmlformats.org/officeDocument/2006/relationships/image" Target="../media/image11.jpeg"/><Relationship Id="rId10" Type="http://schemas.openxmlformats.org/officeDocument/2006/relationships/hyperlink" Target="http://www.google.com/url?sa=i&amp;rct=j&amp;q=bus%20number%20sign&amp;source=images&amp;cd=&amp;cad=rja&amp;docid=fHDQ9p9bTAZ-2M&amp;tbnid=MrrXydxrkdapzM:&amp;ved=0CAUQjRw&amp;url=http%3A%2F%2Fwww.edmonton.ca%2Ftransportation%2Fets%2Falerts_routes_schedules_maps%2Ffinding-my-bus-stop-number.aspx&amp;ei=rljtUYG3C7LlyAHo6ICoBw&amp;bvm=bv.49478099,d.aWc&amp;psig=AFQjCNEN08umWe1Q4Y9GARCmXnetcJbtGA&amp;ust=1374595570326238" TargetMode="External"/><Relationship Id="rId4" Type="http://schemas.openxmlformats.org/officeDocument/2006/relationships/hyperlink" Target="http://www.google.com/url?sa=i&amp;rct=j&amp;q=grocery%20ad&amp;source=images&amp;cd=&amp;cad=rja&amp;docid=al1DXW090YeUuM&amp;tbnid=HtUA2_LZq8xGGM:&amp;ved=0CAUQjRw&amp;url=http%3A%2F%2Fwww.southerncalisaver.com%2F2012%2F01%2Fsometimes-grocery-ads-roll-over-to-the-next-week%2F&amp;ei=6VXtUdDXAtKyygHN64CwAw&amp;bvm=bv.49478099,d.aWc&amp;psig=AFQjCNHNtIR2Ns-CTzt2ZRg-LKIXp136ZQ&amp;ust=1374594895514681" TargetMode="External"/><Relationship Id="rId9" Type="http://schemas.openxmlformats.org/officeDocument/2006/relationships/image" Target="../media/image8.jpeg"/><Relationship Id="rId14" Type="http://schemas.openxmlformats.org/officeDocument/2006/relationships/hyperlink" Target="http://www.google.com/url?sa=i&amp;rct=j&amp;q=ebt%20card%20MN&amp;source=images&amp;cd=&amp;cad=rja&amp;docid=O7aJ81Pz6MsIfM&amp;tbnid=7qNsZnRojaV6CM:&amp;ved=0CAUQjRw&amp;url=http%3A%2F%2Fthebashawblog.areavoices.com%2F2013%2F01%2F&amp;ei=RVntUYzqIe-yygG_uIDYAQ&amp;bvm=bv.49478099,d.aWc&amp;psig=AFQjCNGYfuvoJEshUPFruJI-krpjKS6fng&amp;ust=137459570728869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ath-formula-chalkbo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10312779" cy="685800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</p:pic>
      <p:pic>
        <p:nvPicPr>
          <p:cNvPr id="11274" name="Picture 10" descr="http://www.polyvore.com/cgi/img-thing?.out=jpg&amp;size=l&amp;tid=742476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18667" r="17333"/>
          <a:stretch>
            <a:fillRect/>
          </a:stretch>
        </p:blipFill>
        <p:spPr bwMode="auto">
          <a:xfrm rot="5400000">
            <a:off x="3162300" y="-3390900"/>
            <a:ext cx="2895600" cy="127254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533400" y="1752600"/>
            <a:ext cx="81671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Numeracy: Foundations for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Language and Life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3505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Kristin Klas and Kristin Perry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Hmong American Partnership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3978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Who are we?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Picture 2" descr="(null)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600200"/>
            <a:ext cx="60960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6" name="Group 5"/>
          <p:cNvGrpSpPr/>
          <p:nvPr/>
        </p:nvGrpSpPr>
        <p:grpSpPr>
          <a:xfrm>
            <a:off x="5181600" y="304800"/>
            <a:ext cx="2971800" cy="922283"/>
            <a:chOff x="5181600" y="304800"/>
            <a:chExt cx="2971800" cy="922283"/>
          </a:xfrm>
        </p:grpSpPr>
        <p:sp>
          <p:nvSpPr>
            <p:cNvPr id="5" name="Rectangle 4"/>
            <p:cNvSpPr/>
            <p:nvPr/>
          </p:nvSpPr>
          <p:spPr>
            <a:xfrm rot="185643">
              <a:off x="5317076" y="422719"/>
              <a:ext cx="1142248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HAPlogo08_lg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181600" y="304800"/>
              <a:ext cx="2971800" cy="92228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t1.gstatic.com/images?q=tbn:ANd9GcRY0ABdyYHHHKnDlKe_L8TsZkrReGKgC_69RcSTVj97P06MqYm2G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2249">
            <a:off x="6553200" y="381000"/>
            <a:ext cx="2219325" cy="336261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02" name="Picture 6" descr="http://www.southerncalisaver.com/wp-content/uploads/2012/01/ScreenHunter_15-Jan.-11-16.33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237945">
            <a:off x="537687" y="1461047"/>
            <a:ext cx="4848225" cy="46863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06" name="Picture 10" descr="http://labels-usa.com/images/pictures/labels-appointment-cards-with-removable-labels-photo-sampl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420889">
            <a:off x="1905000" y="4876800"/>
            <a:ext cx="2857500" cy="161925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" name="Group 14"/>
          <p:cNvGrpSpPr/>
          <p:nvPr/>
        </p:nvGrpSpPr>
        <p:grpSpPr>
          <a:xfrm>
            <a:off x="152400" y="-381000"/>
            <a:ext cx="2143125" cy="4686300"/>
            <a:chOff x="152400" y="-381000"/>
            <a:chExt cx="2143125" cy="4686300"/>
          </a:xfrm>
        </p:grpSpPr>
        <p:sp>
          <p:nvSpPr>
            <p:cNvPr id="13" name="Oval 12"/>
            <p:cNvSpPr/>
            <p:nvPr/>
          </p:nvSpPr>
          <p:spPr>
            <a:xfrm>
              <a:off x="381000" y="3200400"/>
              <a:ext cx="1600200" cy="91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08" name="Picture 12" descr="http://images.images-hcs.com/images/big/4230DD-T-AS.jp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0" y="-381000"/>
              <a:ext cx="2143125" cy="468630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4110" name="Picture 14" descr="http://www.edmonton.ca/transportation/Images/27674_430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33800" y="381000"/>
            <a:ext cx="2419350" cy="34385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04" name="Picture 8" descr="http://www.prlog.org/10718004-see-which-cell-phones-are-rated-as-best-unbiased-review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2514600"/>
            <a:ext cx="4038600" cy="403860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533400" y="304800"/>
            <a:ext cx="4824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Why numeracy?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114" name="Picture 18" descr="http://thebashawblog.areavoices.com/files/2013/01/minnesota-ebt-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271477">
            <a:off x="6324600" y="4343400"/>
            <a:ext cx="2652057" cy="16954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0"/>
          <a:ext cx="8229600" cy="685799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14800"/>
                <a:gridCol w="4114800"/>
              </a:tblGrid>
              <a:tr h="116911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1400" dirty="0">
                          <a:ln>
                            <a:noFill/>
                          </a:ln>
                        </a:rPr>
                        <a:t>Intuitive</a:t>
                      </a:r>
                      <a:endParaRPr lang="en-US" sz="4400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15355" marR="15355" marT="15355" marB="1535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ln>
                            <a:noFill/>
                          </a:ln>
                        </a:rPr>
                        <a:t>How much?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</a:rPr>
                        <a:t> </a:t>
                      </a:r>
                      <a:endParaRPr lang="en-US" sz="400" kern="1400" dirty="0">
                        <a:ln>
                          <a:noFill/>
                        </a:ln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</a:rPr>
                        <a:t> </a:t>
                      </a:r>
                      <a:endParaRPr lang="en-US" sz="400" kern="1400" dirty="0">
                        <a:ln>
                          <a:noFill/>
                        </a:ln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</a:rPr>
                        <a:t> </a:t>
                      </a:r>
                      <a:endParaRPr lang="en-US" sz="400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15355" marR="15355" marT="15355" marB="15355" anchor="ctr">
                    <a:solidFill>
                      <a:schemeClr val="bg1"/>
                    </a:solidFill>
                  </a:tcPr>
                </a:tc>
              </a:tr>
              <a:tr h="107131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1400" dirty="0">
                          <a:ln>
                            <a:noFill/>
                          </a:ln>
                        </a:rPr>
                        <a:t>Concrete</a:t>
                      </a:r>
                      <a:endParaRPr lang="en-US" sz="4400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15355" marR="15355" marT="15355" marB="1535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ln>
                            <a:noFill/>
                          </a:ln>
                        </a:rPr>
                        <a:t>These are the same.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</a:rPr>
                        <a:t> </a:t>
                      </a:r>
                      <a:endParaRPr lang="en-US" sz="400" kern="1400" dirty="0">
                        <a:ln>
                          <a:noFill/>
                        </a:ln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</a:rPr>
                        <a:t>=</a:t>
                      </a:r>
                      <a:endParaRPr lang="en-US" sz="400" kern="1400" dirty="0">
                        <a:ln>
                          <a:noFill/>
                        </a:ln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</a:rPr>
                        <a:t> </a:t>
                      </a:r>
                      <a:endParaRPr lang="en-US" sz="400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15355" marR="15355" marT="15355" marB="15355" anchor="ctr">
                    <a:solidFill>
                      <a:schemeClr val="bg1"/>
                    </a:solidFill>
                  </a:tcPr>
                </a:tc>
              </a:tr>
              <a:tr h="119589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1400" dirty="0" err="1">
                          <a:ln>
                            <a:noFill/>
                          </a:ln>
                        </a:rPr>
                        <a:t>Pictoral</a:t>
                      </a:r>
                      <a:endParaRPr lang="en-US" sz="4400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15355" marR="15355" marT="15355" marB="1535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ln>
                            <a:noFill/>
                          </a:ln>
                        </a:rPr>
                        <a:t>How much?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 smtClean="0">
                          <a:ln>
                            <a:noFill/>
                          </a:ln>
                        </a:rPr>
                        <a:t>$_____   </a:t>
                      </a:r>
                      <a:endParaRPr lang="en-US" sz="1800" kern="1400" dirty="0">
                        <a:ln>
                          <a:noFill/>
                        </a:ln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</a:rPr>
                        <a:t> </a:t>
                      </a:r>
                      <a:endParaRPr lang="en-US" sz="400" kern="1400" dirty="0">
                        <a:ln>
                          <a:noFill/>
                        </a:ln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</a:rPr>
                        <a:t> </a:t>
                      </a:r>
                      <a:endParaRPr lang="en-US" sz="400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15355" marR="15355" marT="15355" marB="15355" anchor="ctr">
                    <a:solidFill>
                      <a:schemeClr val="bg1"/>
                    </a:solidFill>
                  </a:tcPr>
                </a:tc>
              </a:tr>
              <a:tr h="123941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1400">
                          <a:ln>
                            <a:noFill/>
                          </a:ln>
                        </a:rPr>
                        <a:t>Abstract</a:t>
                      </a:r>
                      <a:endParaRPr lang="en-US" sz="4400" kern="140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15355" marR="15355" marT="15355" marB="1535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ln>
                            <a:noFill/>
                          </a:ln>
                        </a:rPr>
                        <a:t>How much?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ln>
                            <a:noFill/>
                          </a:ln>
                        </a:rPr>
                        <a:t>4 quarters = $_____ 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ln>
                            <a:noFill/>
                          </a:ln>
                        </a:rPr>
                        <a:t> </a:t>
                      </a:r>
                      <a:r>
                        <a:rPr lang="en-US" sz="1800" kern="1400" dirty="0" smtClean="0">
                          <a:ln>
                            <a:noFill/>
                          </a:ln>
                        </a:rPr>
                        <a:t>How </a:t>
                      </a:r>
                      <a:r>
                        <a:rPr lang="en-US" sz="1800" kern="1400" dirty="0">
                          <a:ln>
                            <a:noFill/>
                          </a:ln>
                        </a:rPr>
                        <a:t>many quarters?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ln>
                            <a:noFill/>
                          </a:ln>
                        </a:rPr>
                        <a:t>$1.75 =  ___ quarters</a:t>
                      </a:r>
                      <a:endParaRPr lang="en-US" sz="1800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15355" marR="15355" marT="15355" marB="15355" anchor="ctr">
                    <a:solidFill>
                      <a:schemeClr val="bg1"/>
                    </a:solidFill>
                  </a:tcPr>
                </a:tc>
              </a:tr>
              <a:tr h="9428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1400">
                          <a:ln>
                            <a:noFill/>
                          </a:ln>
                        </a:rPr>
                        <a:t>Application</a:t>
                      </a:r>
                      <a:endParaRPr lang="en-US" sz="4400" kern="140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15355" marR="15355" marT="15355" marB="1535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</a:rPr>
                        <a:t> </a:t>
                      </a:r>
                      <a:endParaRPr lang="en-US" sz="400" kern="1400" dirty="0">
                        <a:ln>
                          <a:noFill/>
                        </a:ln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</a:rPr>
                        <a:t> </a:t>
                      </a:r>
                      <a:endParaRPr lang="en-US" sz="400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15355" marR="15355" marT="15355" marB="15355" anchor="ctr">
                    <a:solidFill>
                      <a:schemeClr val="bg1"/>
                    </a:solidFill>
                  </a:tcPr>
                </a:tc>
              </a:tr>
              <a:tr h="123941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1400" dirty="0">
                          <a:ln>
                            <a:noFill/>
                          </a:ln>
                        </a:rPr>
                        <a:t>Communication</a:t>
                      </a:r>
                      <a:endParaRPr lang="en-US" sz="4400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15355" marR="15355" marT="15355" marB="1535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ln>
                            <a:noFill/>
                          </a:ln>
                        </a:rPr>
                        <a:t>A: How much is bus fare?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ln>
                            <a:noFill/>
                          </a:ln>
                        </a:rPr>
                        <a:t>B: Bus fare is $2.50.         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ln>
                            <a:noFill/>
                          </a:ln>
                        </a:rPr>
                        <a:t>A: 25¢, 50¢, . . .$2.25, $2.50. Here you go.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ln>
                            <a:noFill/>
                          </a:ln>
                        </a:rPr>
                        <a:t>B: Thank you.</a:t>
                      </a:r>
                      <a:endParaRPr lang="en-US" sz="1800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15355" marR="15355" marT="15355" marB="15355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357" name="irc_mi" descr="Pile-O-Pennie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304800"/>
            <a:ext cx="1295400" cy="8614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4358" name="irc_mi" descr="1557R-35418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1524000"/>
            <a:ext cx="487613" cy="72807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5486400" y="4724400"/>
            <a:ext cx="2237232" cy="870952"/>
            <a:chOff x="5486400" y="4724400"/>
            <a:chExt cx="2237232" cy="870952"/>
          </a:xfrm>
        </p:grpSpPr>
        <p:pic>
          <p:nvPicPr>
            <p:cNvPr id="24" name="Picture 23" descr="bus far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86400" y="4724400"/>
              <a:ext cx="2237232" cy="87095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cxnSp>
          <p:nvCxnSpPr>
            <p:cNvPr id="26" name="Straight Connector 25"/>
            <p:cNvCxnSpPr/>
            <p:nvPr/>
          </p:nvCxnSpPr>
          <p:spPr>
            <a:xfrm>
              <a:off x="6096000" y="4953000"/>
              <a:ext cx="1143000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365" name="Picture 29" descr="http://etc.usf.edu/clipart/37600/37629/quartrow-04_37629_lg.gif"/>
          <p:cNvPicPr>
            <a:picLocks noChangeAspect="1" noChangeArrowheads="1"/>
          </p:cNvPicPr>
          <p:nvPr/>
        </p:nvPicPr>
        <p:blipFill>
          <a:blip r:embed="rId5" cstate="print"/>
          <a:srcRect r="44608"/>
          <a:stretch>
            <a:fillRect/>
          </a:stretch>
        </p:blipFill>
        <p:spPr bwMode="auto">
          <a:xfrm>
            <a:off x="4724400" y="2438400"/>
            <a:ext cx="1219200" cy="707036"/>
          </a:xfrm>
          <a:prstGeom prst="rect">
            <a:avLst/>
          </a:prstGeom>
          <a:noFill/>
        </p:spPr>
      </p:pic>
      <p:pic>
        <p:nvPicPr>
          <p:cNvPr id="14367" name="Picture 31" descr="http://www.dsscoinandbullion.com/dka/imageScroller/images/scroller/washy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769"/>
          <a:stretch>
            <a:fillRect/>
          </a:stretch>
        </p:blipFill>
        <p:spPr bwMode="auto">
          <a:xfrm>
            <a:off x="6705600" y="1600200"/>
            <a:ext cx="536448" cy="55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52400"/>
          <a:ext cx="8001000" cy="6663182"/>
        </p:xfrm>
        <a:graphic>
          <a:graphicData uri="http://schemas.openxmlformats.org/drawingml/2006/table">
            <a:tbl>
              <a:tblPr/>
              <a:tblGrid>
                <a:gridCol w="8001000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Objective</a:t>
                      </a:r>
                      <a:r>
                        <a:rPr lang="en-US" sz="1600" b="1" dirty="0" smtClean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Students will be able to pay the appropriate bus fare.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Manipulatives</a:t>
                      </a:r>
                      <a:r>
                        <a:rPr lang="en-US" sz="1600" b="1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/Items Needed</a:t>
                      </a:r>
                      <a:r>
                        <a:rPr lang="en-US" sz="1600" b="1" dirty="0" smtClean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pennies,  quarters, 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pictoral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worksheet, abstract worksheet, bus fare sign, bus fare dialogue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Warm up/Review: 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Show a picture of someon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 getting on the bus. What is he/she doing?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Introduction: 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 you take the bus?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Presentation: </a:t>
                      </a:r>
                      <a:r>
                        <a:rPr lang="en-US" sz="1600" b="0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When designing the presentation of the lesson, use </a:t>
                      </a:r>
                      <a:r>
                        <a:rPr lang="en-US" sz="1600" b="1" i="1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levels of knowing math</a:t>
                      </a:r>
                      <a:r>
                        <a:rPr lang="en-US" sz="1600" b="0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600" b="1" i="1" dirty="0">
                          <a:solidFill>
                            <a:srgbClr val="80808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b="1" dirty="0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Intuitive</a:t>
                      </a:r>
                      <a:r>
                        <a:rPr lang="en-US" sz="1600" i="1" dirty="0" smtClean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600" i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Have</a:t>
                      </a:r>
                      <a:r>
                        <a:rPr lang="en-US" sz="1600" i="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students count out different amounts of money with pennies. They might group them to count faster. </a:t>
                      </a:r>
                      <a:r>
                        <a:rPr lang="en-US" sz="1600" b="1" i="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Observe the strategies they already use.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Concrete</a:t>
                      </a:r>
                      <a:r>
                        <a:rPr lang="en-US" sz="1600" i="1" dirty="0" smtClean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i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Show students that a group of 25 pennies is the same as 1 quarter. Now have students count amounts of money in</a:t>
                      </a:r>
                      <a:r>
                        <a:rPr lang="en-US" sz="1600" i="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pennies and quarters, compare. Practice counting by 25s and then count only in quarters.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</a:rPr>
                        <a:t>Pictoral</a:t>
                      </a:r>
                      <a:r>
                        <a:rPr lang="en-US" sz="1600" i="1" dirty="0" smtClean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600" i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Let students practice finding the correct amount of money using a</a:t>
                      </a:r>
                      <a:r>
                        <a:rPr lang="en-US" sz="1600" i="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worksheet with pictures of quarters. (math-aids.com)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</a:rPr>
                        <a:t>Abstract</a:t>
                      </a:r>
                      <a:r>
                        <a:rPr lang="en-US" sz="1600" i="1" dirty="0" smtClean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600" i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Let</a:t>
                      </a:r>
                      <a:r>
                        <a:rPr lang="en-US" sz="1600" i="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students practice finding the correct amount of money with a worksheet styled like the CASAS test.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</a:rPr>
                        <a:t>Application</a:t>
                      </a:r>
                      <a:r>
                        <a:rPr lang="en-US" sz="1600" i="1" dirty="0" smtClean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600" i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Show students a bus fare list from the local transit organization. Have students count out the correct amount of change</a:t>
                      </a:r>
                      <a:r>
                        <a:rPr lang="en-US" sz="1600" i="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for different amounts. This should be easy by now.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7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Communication</a:t>
                      </a:r>
                      <a:r>
                        <a:rPr lang="en-US" sz="1600" i="1" dirty="0" smtClean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600" i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Students</a:t>
                      </a:r>
                      <a:r>
                        <a:rPr lang="en-US" sz="1600" i="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practice a dialogue using the L2 where they ask the bus driver how much the fare is and count out the correct change.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Extension: </a:t>
                      </a:r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Ask students to ask</a:t>
                      </a:r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how much bus fare is and count it on the bus when they go home. Have them report back the next day.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480" y="2743200"/>
            <a:ext cx="8359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umeracyforlife.weebly.com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366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kristink</dc:creator>
  <cp:lastModifiedBy>HAP Staff</cp:lastModifiedBy>
  <cp:revision>10</cp:revision>
  <dcterms:created xsi:type="dcterms:W3CDTF">2013-07-18T20:56:58Z</dcterms:created>
  <dcterms:modified xsi:type="dcterms:W3CDTF">2013-07-22T16:13:21Z</dcterms:modified>
</cp:coreProperties>
</file>